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6" r:id="rId8"/>
    <p:sldId id="267" r:id="rId9"/>
    <p:sldId id="268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s://equationangels.com/wp-content/uploads/2019/10/Equation_logowithtag_RGB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87" y="85153"/>
            <a:ext cx="1302060" cy="28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PMG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022" y="44419"/>
            <a:ext cx="852492" cy="3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558300" y="62482"/>
            <a:ext cx="1384071" cy="2825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M&amp;A during COVId19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Equation angels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7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border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6218619" cy="3678303"/>
          </a:xfrm>
        </p:spPr>
        <p:txBody>
          <a:bodyPr/>
          <a:lstStyle/>
          <a:p>
            <a:r>
              <a:rPr lang="en-US" dirty="0" smtClean="0"/>
              <a:t>Transactions are moving slowly due to inability to travel to target locations</a:t>
            </a:r>
          </a:p>
          <a:p>
            <a:r>
              <a:rPr lang="en-US" dirty="0" smtClean="0"/>
              <a:t>Virtual diligence has expanded beyond just </a:t>
            </a:r>
            <a:r>
              <a:rPr lang="en-US" dirty="0" err="1" smtClean="0"/>
              <a:t>datarooms</a:t>
            </a:r>
            <a:endParaRPr lang="en-US" dirty="0" smtClean="0"/>
          </a:p>
          <a:p>
            <a:r>
              <a:rPr lang="en-US" dirty="0" smtClean="0"/>
              <a:t>Provincial boundaries and corporate travel policies are inhibiting meeting</a:t>
            </a:r>
            <a:endParaRPr lang="en-US" dirty="0"/>
          </a:p>
        </p:txBody>
      </p:sp>
      <p:pic>
        <p:nvPicPr>
          <p:cNvPr id="2050" name="Picture 2" descr="Michael de Adder on Twitter: &quot;Trump was looking to put troop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65" y="2001701"/>
            <a:ext cx="4735880" cy="47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4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Distressed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the target distressed?  </a:t>
            </a:r>
          </a:p>
          <a:p>
            <a:pPr lvl="1"/>
            <a:r>
              <a:rPr lang="en-US" dirty="0" smtClean="0"/>
              <a:t>Temporary or permanent?</a:t>
            </a:r>
          </a:p>
          <a:p>
            <a:pPr lvl="1"/>
            <a:r>
              <a:rPr lang="en-US" dirty="0" smtClean="0"/>
              <a:t>Internal vs. external factors?</a:t>
            </a:r>
          </a:p>
          <a:p>
            <a:r>
              <a:rPr lang="en-US" dirty="0" smtClean="0"/>
              <a:t>What is the cash burn rate?</a:t>
            </a:r>
          </a:p>
          <a:p>
            <a:r>
              <a:rPr lang="en-US" dirty="0" smtClean="0"/>
              <a:t>Synergies?</a:t>
            </a:r>
          </a:p>
          <a:p>
            <a:r>
              <a:rPr lang="en-US" dirty="0" smtClean="0"/>
              <a:t>Strategic value? – Acquihire vs. products / market</a:t>
            </a:r>
          </a:p>
          <a:p>
            <a:r>
              <a:rPr lang="en-US" dirty="0" smtClean="0"/>
              <a:t>Realistic vendors / stakeholders</a:t>
            </a:r>
          </a:p>
          <a:p>
            <a:r>
              <a:rPr lang="en-US" dirty="0" smtClean="0"/>
              <a:t>Diligence will necessarily need to be quick but thorough</a:t>
            </a:r>
          </a:p>
          <a:p>
            <a:r>
              <a:rPr lang="en-US" dirty="0" smtClean="0"/>
              <a:t>Availability of tax losses?</a:t>
            </a:r>
          </a:p>
        </p:txBody>
      </p:sp>
      <p:pic>
        <p:nvPicPr>
          <p:cNvPr id="4098" name="Picture 2" descr="Distressed debt: Clever ways to do the dumbest things | Euro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56" y="2180496"/>
            <a:ext cx="3815833" cy="38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665" y="2280249"/>
            <a:ext cx="7196749" cy="3678303"/>
          </a:xfrm>
        </p:spPr>
        <p:txBody>
          <a:bodyPr>
            <a:normAutofit/>
          </a:bodyPr>
          <a:lstStyle/>
          <a:p>
            <a:r>
              <a:rPr lang="en-US" sz="2400" dirty="0"/>
              <a:t>Deal activity levels</a:t>
            </a:r>
          </a:p>
          <a:p>
            <a:r>
              <a:rPr lang="en-US" sz="2400" dirty="0" smtClean="0"/>
              <a:t>Cash </a:t>
            </a:r>
            <a:r>
              <a:rPr lang="en-US" sz="2400" dirty="0"/>
              <a:t>matters </a:t>
            </a:r>
          </a:p>
          <a:p>
            <a:r>
              <a:rPr lang="en-US" sz="2400" dirty="0" smtClean="0"/>
              <a:t>Addressing </a:t>
            </a:r>
            <a:r>
              <a:rPr lang="en-US" sz="2400" dirty="0"/>
              <a:t>valuation challenges</a:t>
            </a:r>
          </a:p>
          <a:p>
            <a:r>
              <a:rPr lang="en-US" sz="2400" dirty="0" smtClean="0"/>
              <a:t>Due </a:t>
            </a:r>
            <a:r>
              <a:rPr lang="en-US" sz="2400" dirty="0"/>
              <a:t>diligence </a:t>
            </a:r>
            <a:r>
              <a:rPr lang="en-US" sz="2400" dirty="0" smtClean="0"/>
              <a:t>implications</a:t>
            </a:r>
            <a:endParaRPr lang="en-US" sz="2400" dirty="0"/>
          </a:p>
          <a:p>
            <a:r>
              <a:rPr lang="en-US" sz="2400" dirty="0" smtClean="0"/>
              <a:t>Cross </a:t>
            </a:r>
            <a:r>
              <a:rPr lang="en-US" sz="2400" dirty="0"/>
              <a:t>border considerations</a:t>
            </a:r>
          </a:p>
          <a:p>
            <a:r>
              <a:rPr lang="en-US" sz="2400" dirty="0" smtClean="0"/>
              <a:t>Distressed deals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063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Activity levels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883064"/>
            <a:ext cx="8040873" cy="459264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853055" y="2180496"/>
            <a:ext cx="2757752" cy="4436435"/>
          </a:xfrm>
        </p:spPr>
        <p:txBody>
          <a:bodyPr/>
          <a:lstStyle/>
          <a:p>
            <a:r>
              <a:rPr lang="en-US" dirty="0" smtClean="0"/>
              <a:t>Canadian deals were on a tear </a:t>
            </a:r>
          </a:p>
          <a:p>
            <a:endParaRPr lang="en-US" dirty="0" smtClean="0"/>
          </a:p>
          <a:p>
            <a:r>
              <a:rPr lang="en-US" dirty="0" smtClean="0"/>
              <a:t>COVID19 has slowed but not terminated the M&amp;A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8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Activity levels (</a:t>
            </a:r>
            <a:r>
              <a:rPr lang="en-US" cap="none" dirty="0" smtClean="0"/>
              <a:t>cont’d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22" y="1986567"/>
            <a:ext cx="6634292" cy="482429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853055" y="2180496"/>
            <a:ext cx="2757752" cy="443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Similarly venture transactions and values were record highs in 2019, but the brakes have been applied.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8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942700" cy="4563204"/>
          </a:xfrm>
        </p:spPr>
        <p:txBody>
          <a:bodyPr>
            <a:normAutofit/>
          </a:bodyPr>
          <a:lstStyle/>
          <a:p>
            <a:r>
              <a:rPr lang="en-US" dirty="0" smtClean="0"/>
              <a:t>In this phase of the cycle: cash will be king on </a:t>
            </a:r>
            <a:r>
              <a:rPr lang="en-US" dirty="0" smtClean="0"/>
              <a:t>deals</a:t>
            </a:r>
          </a:p>
          <a:p>
            <a:endParaRPr lang="en-US" dirty="0"/>
          </a:p>
          <a:p>
            <a:r>
              <a:rPr lang="en-US" dirty="0" smtClean="0"/>
              <a:t>If deeply distressed, cash may be required immediately and lent to the target in advance of the equity closing.</a:t>
            </a:r>
          </a:p>
          <a:p>
            <a:endParaRPr lang="en-US" dirty="0"/>
          </a:p>
          <a:p>
            <a:r>
              <a:rPr lang="en-US" dirty="0" smtClean="0"/>
              <a:t>Prepare your own cash flow projections : do you need capital for your own business?  Are your stakeholders willing to provide more at an increasing valuation?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Alternative deal structures may be all shares (i.e. true mergers)</a:t>
            </a:r>
            <a:endParaRPr lang="en-US" dirty="0"/>
          </a:p>
        </p:txBody>
      </p:sp>
      <p:pic>
        <p:nvPicPr>
          <p:cNvPr id="4098" name="Picture 2" descr="CASH IS KING! - wolf of wall street meme see this | Meme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47" y="2291164"/>
            <a:ext cx="5187474" cy="34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3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valuation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Earnouts</a:t>
            </a:r>
            <a:endParaRPr lang="en-US" dirty="0" smtClean="0"/>
          </a:p>
          <a:p>
            <a:r>
              <a:rPr lang="en-US" dirty="0" smtClean="0"/>
              <a:t>Staged closings – phases or deferrals</a:t>
            </a:r>
          </a:p>
          <a:p>
            <a:r>
              <a:rPr lang="en-US" dirty="0" smtClean="0"/>
              <a:t>Convertibles (</a:t>
            </a:r>
            <a:r>
              <a:rPr lang="en-US" dirty="0" err="1" smtClean="0"/>
              <a:t>preferreds</a:t>
            </a:r>
            <a:r>
              <a:rPr lang="en-US" dirty="0" smtClean="0"/>
              <a:t> or debt)</a:t>
            </a:r>
          </a:p>
          <a:p>
            <a:r>
              <a:rPr lang="en-US" dirty="0" smtClean="0"/>
              <a:t>Warrants</a:t>
            </a:r>
          </a:p>
          <a:p>
            <a:r>
              <a:rPr lang="en-US" dirty="0" smtClean="0"/>
              <a:t>Escrows</a:t>
            </a:r>
          </a:p>
          <a:p>
            <a:endParaRPr lang="en-US" dirty="0"/>
          </a:p>
        </p:txBody>
      </p:sp>
      <p:pic>
        <p:nvPicPr>
          <p:cNvPr id="3076" name="Picture 4" descr="Valuation G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6" t="38364" r="21968"/>
          <a:stretch/>
        </p:blipFill>
        <p:spPr bwMode="auto">
          <a:xfrm>
            <a:off x="7587446" y="2261062"/>
            <a:ext cx="4023361" cy="33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3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diligence </a:t>
            </a:r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Difficulty Completing Due Diligence</a:t>
            </a:r>
          </a:p>
          <a:p>
            <a:pPr lvl="1"/>
            <a:r>
              <a:rPr lang="en-US" smtClean="0"/>
              <a:t>Physical access to facilities, equipment, employees limited</a:t>
            </a:r>
          </a:p>
          <a:p>
            <a:pPr lvl="1"/>
            <a:r>
              <a:rPr lang="en-US" smtClean="0"/>
              <a:t>Employee assistance in populating datarooms</a:t>
            </a:r>
          </a:p>
          <a:p>
            <a:pPr lvl="1"/>
            <a:r>
              <a:rPr lang="en-US" smtClean="0"/>
              <a:t>Accessing records located on site</a:t>
            </a:r>
          </a:p>
          <a:p>
            <a:pPr lvl="1"/>
            <a:r>
              <a:rPr lang="en-US" smtClean="0"/>
              <a:t>Delay in third party responses</a:t>
            </a:r>
          </a:p>
          <a:p>
            <a:pPr lvl="1"/>
            <a:endParaRPr lang="en-US" smtClean="0"/>
          </a:p>
          <a:p>
            <a:pPr marL="324000" lvl="1" indent="0">
              <a:buNone/>
            </a:pPr>
            <a:endParaRPr lang="en-US"/>
          </a:p>
        </p:txBody>
      </p:sp>
      <p:pic>
        <p:nvPicPr>
          <p:cNvPr id="2050" name="Picture 2" descr="Top Five Prep Tips for Technical Due Di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84" y="2439260"/>
            <a:ext cx="5539452" cy="25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</a:t>
            </a:r>
            <a:r>
              <a:rPr lang="en-US" dirty="0"/>
              <a:t>diligence implications (</a:t>
            </a:r>
            <a:r>
              <a:rPr lang="en-US" cap="none" dirty="0"/>
              <a:t>cont’d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COVID-19 Specific Due Diligence Matters</a:t>
            </a:r>
          </a:p>
          <a:p>
            <a:pPr lvl="1"/>
            <a:r>
              <a:rPr lang="en-US" smtClean="0"/>
              <a:t>Additional reviews in respect of compliance with COVID-19 laws &amp; regulations</a:t>
            </a:r>
          </a:p>
          <a:p>
            <a:pPr lvl="1"/>
            <a:r>
              <a:rPr lang="en-US" smtClean="0"/>
              <a:t>Consider how &amp; what government programs have been accessed </a:t>
            </a:r>
          </a:p>
          <a:p>
            <a:pPr lvl="1"/>
            <a:r>
              <a:rPr lang="en-US" smtClean="0"/>
              <a:t>Employee impacts</a:t>
            </a:r>
          </a:p>
          <a:p>
            <a:pPr lvl="2"/>
            <a:r>
              <a:rPr lang="en-US" smtClean="0"/>
              <a:t>Ongoing health and safety requirements</a:t>
            </a:r>
          </a:p>
          <a:p>
            <a:pPr lvl="2"/>
            <a:r>
              <a:rPr lang="en-US" smtClean="0"/>
              <a:t>Existing or prior diagnosis and implications</a:t>
            </a:r>
          </a:p>
          <a:p>
            <a:pPr lvl="2"/>
            <a:r>
              <a:rPr lang="en-US" smtClean="0"/>
              <a:t>Constructive dismissal claims</a:t>
            </a:r>
          </a:p>
          <a:p>
            <a:pPr lvl="2"/>
            <a:r>
              <a:rPr lang="en-US" smtClean="0"/>
              <a:t>Remote working contingencies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792" y="2693863"/>
            <a:ext cx="3941518" cy="26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</a:t>
            </a:r>
            <a:r>
              <a:rPr lang="en-US" dirty="0"/>
              <a:t>diligence implications (</a:t>
            </a:r>
            <a:r>
              <a:rPr lang="en-US" cap="none" dirty="0"/>
              <a:t>cont’d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Financials - March </a:t>
            </a:r>
            <a:r>
              <a:rPr lang="en-US" dirty="0"/>
              <a:t>/ April / May 2020 might be excluded from all analysis</a:t>
            </a:r>
          </a:p>
          <a:p>
            <a:pPr lvl="1"/>
            <a:r>
              <a:rPr lang="en-US" dirty="0"/>
              <a:t>Customer and vendor </a:t>
            </a:r>
            <a:r>
              <a:rPr lang="en-US" dirty="0" smtClean="0"/>
              <a:t>resiliency</a:t>
            </a:r>
            <a:endParaRPr lang="en-US" dirty="0" smtClean="0"/>
          </a:p>
          <a:p>
            <a:pPr lvl="1"/>
            <a:r>
              <a:rPr lang="en-US" dirty="0" smtClean="0"/>
              <a:t>Pension </a:t>
            </a:r>
            <a:r>
              <a:rPr lang="en-US" dirty="0" smtClean="0"/>
              <a:t>plan liability </a:t>
            </a:r>
          </a:p>
          <a:p>
            <a:pPr lvl="1"/>
            <a:r>
              <a:rPr lang="en-US" dirty="0" smtClean="0"/>
              <a:t>Supply chain issues </a:t>
            </a:r>
          </a:p>
          <a:p>
            <a:pPr lvl="1"/>
            <a:r>
              <a:rPr lang="en-US" dirty="0" smtClean="0"/>
              <a:t>Contract management – force majeure issues</a:t>
            </a:r>
          </a:p>
          <a:p>
            <a:pPr lvl="1"/>
            <a:r>
              <a:rPr lang="en-US" dirty="0" smtClean="0"/>
              <a:t>Real property leases – space reduction opportunities</a:t>
            </a:r>
          </a:p>
          <a:p>
            <a:pPr lvl="1"/>
            <a:r>
              <a:rPr lang="en-US" dirty="0" smtClean="0"/>
              <a:t>Insurance – available to respond COVID 19 claims</a:t>
            </a:r>
          </a:p>
          <a:p>
            <a:pPr lvl="1"/>
            <a:r>
              <a:rPr lang="en-US" dirty="0" smtClean="0"/>
              <a:t>Debt – COVID 19 related defaults</a:t>
            </a:r>
          </a:p>
          <a:p>
            <a:pPr lvl="1"/>
            <a:r>
              <a:rPr lang="en-US" dirty="0" smtClean="0"/>
              <a:t>Regulatory obligations re: COVID 19 reporting</a:t>
            </a:r>
          </a:p>
          <a:p>
            <a:pPr lvl="1"/>
            <a:r>
              <a:rPr lang="en-US" dirty="0" smtClean="0"/>
              <a:t>Post closing integration planning</a:t>
            </a:r>
          </a:p>
          <a:p>
            <a:pPr marL="324000" lvl="1" indent="0">
              <a:buNone/>
            </a:pPr>
            <a:endParaRPr lang="en-US" dirty="0"/>
          </a:p>
        </p:txBody>
      </p:sp>
      <p:pic>
        <p:nvPicPr>
          <p:cNvPr id="1026" name="Picture 2" descr="What to Expect from the Due Diligence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44" y="2113993"/>
            <a:ext cx="3984163" cy="39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898</TotalTime>
  <Words>395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Wingdings 2</vt:lpstr>
      <vt:lpstr>Dividend</vt:lpstr>
      <vt:lpstr>M&amp;A during COVId19</vt:lpstr>
      <vt:lpstr>Discussion Agenda</vt:lpstr>
      <vt:lpstr>Deal Activity levels</vt:lpstr>
      <vt:lpstr>Deal Activity levels (cont’d)</vt:lpstr>
      <vt:lpstr>Cash matters</vt:lpstr>
      <vt:lpstr>Addressing valuation challenges</vt:lpstr>
      <vt:lpstr>Due diligence implications</vt:lpstr>
      <vt:lpstr>Due diligence implications (cont’d)</vt:lpstr>
      <vt:lpstr>Due diligence implications (cont’d)</vt:lpstr>
      <vt:lpstr>Cross border considerations</vt:lpstr>
      <vt:lpstr>Distressed situations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M&amp;A during COVId19</dc:title>
  <dc:creator>McKinnon, Don A</dc:creator>
  <cp:lastModifiedBy>McKinnon, Don A</cp:lastModifiedBy>
  <cp:revision>18</cp:revision>
  <dcterms:created xsi:type="dcterms:W3CDTF">2020-05-28T14:56:28Z</dcterms:created>
  <dcterms:modified xsi:type="dcterms:W3CDTF">2020-05-29T19:59:09Z</dcterms:modified>
</cp:coreProperties>
</file>